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715000" cx="9144000"/>
  <p:notesSz cx="6858000" cy="9144000"/>
  <p:embeddedFontLst>
    <p:embeddedFont>
      <p:font typeface="Roboto Black"/>
      <p:bold r:id="rId31"/>
      <p:boldItalic r:id="rId32"/>
    </p:embeddedFont>
    <p:embeddedFont>
      <p:font typeface="Jua"/>
      <p:regular r:id="rId33"/>
    </p:embeddedFont>
    <p:embeddedFont>
      <p:font typeface="Arial Black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Black-bold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Jua-regular.fntdata"/><Relationship Id="rId10" Type="http://schemas.openxmlformats.org/officeDocument/2006/relationships/slide" Target="slides/slide4.xml"/><Relationship Id="rId32" Type="http://schemas.openxmlformats.org/officeDocument/2006/relationships/font" Target="fonts/RobotoBlack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ArialBlack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b7e0a333a_4_6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8b7e0a333a_4_6358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b20349c33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8b20349c33_2_207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b7e0a333a_2_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b7e0a333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b20349c33_5_1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b20349c33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b20349c33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8b20349c33_2_278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b20349c33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원장은 강사관리와 강의관리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강사는 학생관리와 게시판 관리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학생은 강의 조회 및 결제, 게시판 이용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8b20349c33_2_33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b7e0a333a_4_649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b7e0a333a_4_6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b289c22b6_2_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8b289c22b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강사관리 기능으로 새로온 강사를 등록하거나 기존 강사를 관리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강의관리 기능으로 기존강의를 관리하거나 새로운 강의 개설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b289c22b6_4_7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b289c22b6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결재관리 기능으로 신청돼있는 결재안을 승인하거나  반려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강사의 출퇴근을 확인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b289c22b6_4_9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b289c22b6_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학생관리 기능으로 학원 전체 학생목록 조회 및 관리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성적관리 기능으로 학생들의 전체 성적조회 및 관리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강의 조회 기능으로 내가 현재 담당하고 있는 강의목록  확인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b289c22b6_2_8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b289c22b6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결재조회 기능으로 현재 진행중인 결재목록 확인 및 결재 신청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게시판 관리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내 근태 체크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b7e0a333a_4_6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8b7e0a333a_4_6366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b289c22b6_4_18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8b289c22b6_4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강의조회 기능으로 현재 진행중인 전체 강의목록 확인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내가 수강중인 강의 기능으로 내가 현재 수강하고 있는 강의목록 확인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b289c22b6_2_9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b289c22b6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원내게시판을 통해 내가 듣는 강의의 강사님이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공지하는 내용이나 오늘의 과제 확인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- 원내게시판에서 자유로운 글작성 및 댓글 작성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b20349c33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8b20349c33_2_285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8b20349c33_2_29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8b20349c33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b20349c33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8b20349c33_2_273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7e0a333a_4_6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8b7e0a333a_4_6392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b20349c33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8b20349c33_2_60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b20349c3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8b20349c33_2_9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b7e0a333a_2_1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b7e0a333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b7e0a333a_4_6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8b7e0a333a_4_6406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20349c33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8b20349c33_2_78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b20349c33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8b20349c33_2_236:notes"/>
          <p:cNvSpPr/>
          <p:nvPr>
            <p:ph idx="2" type="sldImg"/>
          </p:nvPr>
        </p:nvSpPr>
        <p:spPr>
          <a:xfrm>
            <a:off x="1371840" y="685800"/>
            <a:ext cx="411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758950" y="-608946"/>
            <a:ext cx="36261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107950" y="1740071"/>
            <a:ext cx="48432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107375" y="-174529"/>
            <a:ext cx="48432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 1">
  <p:cSld name="제목 및 내용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제목 슬라이드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7524235" y="5490506"/>
            <a:ext cx="162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8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623888" y="1424782"/>
            <a:ext cx="78867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 Black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623888" y="3824552"/>
            <a:ext cx="7886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46291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629841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629841" y="1400969"/>
            <a:ext cx="3868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5" name="Google Shape;125;p22"/>
          <p:cNvSpPr txBox="1"/>
          <p:nvPr>
            <p:ph idx="2" type="body"/>
          </p:nvPr>
        </p:nvSpPr>
        <p:spPr>
          <a:xfrm>
            <a:off x="629841" y="2087563"/>
            <a:ext cx="38685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3" type="body"/>
          </p:nvPr>
        </p:nvSpPr>
        <p:spPr>
          <a:xfrm>
            <a:off x="4629150" y="1400969"/>
            <a:ext cx="38874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7" name="Google Shape;127;p22"/>
          <p:cNvSpPr txBox="1"/>
          <p:nvPr>
            <p:ph idx="4" type="body"/>
          </p:nvPr>
        </p:nvSpPr>
        <p:spPr>
          <a:xfrm>
            <a:off x="4629150" y="2087563"/>
            <a:ext cx="38874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629841" y="381000"/>
            <a:ext cx="2949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887391" y="822854"/>
            <a:ext cx="4629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9" name="Google Shape;139;p24"/>
          <p:cNvSpPr txBox="1"/>
          <p:nvPr>
            <p:ph idx="2" type="body"/>
          </p:nvPr>
        </p:nvSpPr>
        <p:spPr>
          <a:xfrm>
            <a:off x="629841" y="1714500"/>
            <a:ext cx="29490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0" name="Google Shape;140;p24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629841" y="381000"/>
            <a:ext cx="2949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5"/>
          <p:cNvSpPr/>
          <p:nvPr>
            <p:ph idx="2" type="pic"/>
          </p:nvPr>
        </p:nvSpPr>
        <p:spPr>
          <a:xfrm>
            <a:off x="3887391" y="822854"/>
            <a:ext cx="4629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629841" y="1714500"/>
            <a:ext cx="29490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7" name="Google Shape;147;p25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 rot="5400000">
            <a:off x="2758950" y="-608946"/>
            <a:ext cx="36261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 rot="5400000">
            <a:off x="5107950" y="1740071"/>
            <a:ext cx="48432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 rot="5400000">
            <a:off x="1107375" y="-174529"/>
            <a:ext cx="48432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424782"/>
            <a:ext cx="78867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3824552"/>
            <a:ext cx="78867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1" y="1400969"/>
            <a:ext cx="3868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1" y="2087563"/>
            <a:ext cx="38682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400969"/>
            <a:ext cx="38874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2087563"/>
            <a:ext cx="38874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81000"/>
            <a:ext cx="29493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822854"/>
            <a:ext cx="46290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714500"/>
            <a:ext cx="2949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81000"/>
            <a:ext cx="29493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822854"/>
            <a:ext cx="46290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714500"/>
            <a:ext cx="2949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b="0" i="0" sz="3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Relationship Id="rId7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67.png"/><Relationship Id="rId9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55.jpg"/><Relationship Id="rId6" Type="http://schemas.openxmlformats.org/officeDocument/2006/relationships/image" Target="../media/image69.png"/><Relationship Id="rId7" Type="http://schemas.openxmlformats.org/officeDocument/2006/relationships/image" Target="../media/image68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jpg"/><Relationship Id="rId10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9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74.png"/><Relationship Id="rId8" Type="http://schemas.openxmlformats.org/officeDocument/2006/relationships/image" Target="../media/image7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84.png"/><Relationship Id="rId9" Type="http://schemas.openxmlformats.org/officeDocument/2006/relationships/image" Target="../media/image72.jpg"/><Relationship Id="rId5" Type="http://schemas.openxmlformats.org/officeDocument/2006/relationships/image" Target="../media/image76.png"/><Relationship Id="rId6" Type="http://schemas.openxmlformats.org/officeDocument/2006/relationships/image" Target="../media/image75.png"/><Relationship Id="rId7" Type="http://schemas.openxmlformats.org/officeDocument/2006/relationships/image" Target="../media/image73.png"/><Relationship Id="rId8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80.png"/><Relationship Id="rId7" Type="http://schemas.openxmlformats.org/officeDocument/2006/relationships/image" Target="../media/image78.png"/><Relationship Id="rId8" Type="http://schemas.openxmlformats.org/officeDocument/2006/relationships/image" Target="../media/image8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6" Type="http://schemas.openxmlformats.org/officeDocument/2006/relationships/image" Target="../media/image75.png"/><Relationship Id="rId7" Type="http://schemas.openxmlformats.org/officeDocument/2006/relationships/image" Target="../media/image73.png"/><Relationship Id="rId8" Type="http://schemas.openxmlformats.org/officeDocument/2006/relationships/image" Target="../media/image8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2.jpg"/><Relationship Id="rId13" Type="http://schemas.openxmlformats.org/officeDocument/2006/relationships/image" Target="../media/image6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5" Type="http://schemas.openxmlformats.org/officeDocument/2006/relationships/image" Target="../media/image4.jpg"/><Relationship Id="rId14" Type="http://schemas.openxmlformats.org/officeDocument/2006/relationships/image" Target="../media/image9.png"/><Relationship Id="rId17" Type="http://schemas.openxmlformats.org/officeDocument/2006/relationships/image" Target="../media/image8.png"/><Relationship Id="rId16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.png"/><Relationship Id="rId11" Type="http://schemas.openxmlformats.org/officeDocument/2006/relationships/image" Target="../media/image29.png"/><Relationship Id="rId22" Type="http://schemas.openxmlformats.org/officeDocument/2006/relationships/image" Target="../media/image46.png"/><Relationship Id="rId10" Type="http://schemas.openxmlformats.org/officeDocument/2006/relationships/image" Target="../media/image27.png"/><Relationship Id="rId21" Type="http://schemas.openxmlformats.org/officeDocument/2006/relationships/image" Target="../media/image32.png"/><Relationship Id="rId13" Type="http://schemas.openxmlformats.org/officeDocument/2006/relationships/image" Target="../media/image25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Relationship Id="rId15" Type="http://schemas.openxmlformats.org/officeDocument/2006/relationships/image" Target="../media/image30.png"/><Relationship Id="rId14" Type="http://schemas.openxmlformats.org/officeDocument/2006/relationships/image" Target="../media/image35.png"/><Relationship Id="rId17" Type="http://schemas.openxmlformats.org/officeDocument/2006/relationships/image" Target="../media/image26.png"/><Relationship Id="rId16" Type="http://schemas.openxmlformats.org/officeDocument/2006/relationships/image" Target="../media/image36.png"/><Relationship Id="rId5" Type="http://schemas.openxmlformats.org/officeDocument/2006/relationships/image" Target="../media/image19.png"/><Relationship Id="rId19" Type="http://schemas.openxmlformats.org/officeDocument/2006/relationships/image" Target="../media/image34.png"/><Relationship Id="rId6" Type="http://schemas.openxmlformats.org/officeDocument/2006/relationships/image" Target="../media/image28.png"/><Relationship Id="rId18" Type="http://schemas.openxmlformats.org/officeDocument/2006/relationships/image" Target="../media/image33.png"/><Relationship Id="rId7" Type="http://schemas.openxmlformats.org/officeDocument/2006/relationships/image" Target="../media/image44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549" l="0" r="-3755" t="-550"/>
          <a:stretch/>
        </p:blipFill>
        <p:spPr>
          <a:xfrm>
            <a:off x="0" y="-31450"/>
            <a:ext cx="9884002" cy="57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628650" y="1926167"/>
            <a:ext cx="7896300" cy="1862700"/>
          </a:xfrm>
          <a:prstGeom prst="bracketPair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1060678" y="2480502"/>
            <a:ext cx="702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VARCADEMY</a:t>
            </a:r>
            <a:endParaRPr b="1" i="0" sz="4500" u="none" cap="none" strike="noStrike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 flipH="1">
            <a:off x="3249601" y="2021389"/>
            <a:ext cx="264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JAVA 152기 팀 Varchar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 flipH="1">
            <a:off x="6013750" y="3989938"/>
            <a:ext cx="30312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    조</a:t>
            </a: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장 : 고재현</a:t>
            </a:r>
            <a:endParaRPr sz="1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부조장 : 동송현</a:t>
            </a:r>
            <a:endParaRPr sz="1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    팀원 : 진보형, 김강산, 김종성</a:t>
            </a:r>
            <a:endParaRPr sz="1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7844063" y="5364900"/>
            <a:ext cx="1318800" cy="38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25" y="1014725"/>
            <a:ext cx="2494225" cy="44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000" y="1014737"/>
            <a:ext cx="2494225" cy="224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275" y="873901"/>
            <a:ext cx="2647525" cy="253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3350" y="3480335"/>
            <a:ext cx="2647525" cy="199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8412" y="3411300"/>
            <a:ext cx="2994701" cy="21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/>
        </p:nvSpPr>
        <p:spPr>
          <a:xfrm>
            <a:off x="345600" y="129751"/>
            <a:ext cx="308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다이어그램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38" y="1146575"/>
            <a:ext cx="7715724" cy="41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345600" y="129751"/>
            <a:ext cx="308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ERD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0101"/>
            <a:ext cx="8839197" cy="459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>
            <a:off x="345600" y="129750"/>
            <a:ext cx="4434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적극적인 GIT 사용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 amt="84000"/>
          </a:blip>
          <a:srcRect b="84" l="0" r="0" t="6379"/>
          <a:stretch/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0"/>
          <p:cNvSpPr/>
          <p:nvPr/>
        </p:nvSpPr>
        <p:spPr>
          <a:xfrm>
            <a:off x="0" y="9450"/>
            <a:ext cx="9144000" cy="5696100"/>
          </a:xfrm>
          <a:prstGeom prst="rect">
            <a:avLst/>
          </a:prstGeom>
          <a:solidFill>
            <a:srgbClr val="000000">
              <a:alpha val="293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0"/>
          <p:cNvSpPr/>
          <p:nvPr/>
        </p:nvSpPr>
        <p:spPr>
          <a:xfrm>
            <a:off x="6353175" y="1507500"/>
            <a:ext cx="2430000" cy="27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6572250" y="1836825"/>
            <a:ext cx="1099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Part.</a:t>
            </a:r>
            <a:r>
              <a:rPr lang="ko" sz="22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2200">
              <a:solidFill>
                <a:srgbClr val="DDBC9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6715550" y="2221525"/>
            <a:ext cx="16473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역할별 기능</a:t>
            </a:r>
            <a:endParaRPr sz="1800">
              <a:solidFill>
                <a:srgbClr val="EEE9E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담당파트</a:t>
            </a:r>
            <a:endParaRPr sz="1800">
              <a:solidFill>
                <a:srgbClr val="EEE9E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기능소개</a:t>
            </a:r>
            <a:endParaRPr sz="1800">
              <a:solidFill>
                <a:srgbClr val="EEE9E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1"/>
          <p:cNvSpPr/>
          <p:nvPr/>
        </p:nvSpPr>
        <p:spPr>
          <a:xfrm>
            <a:off x="3594981" y="1277028"/>
            <a:ext cx="1954200" cy="3859800"/>
          </a:xfrm>
          <a:prstGeom prst="roundRect">
            <a:avLst>
              <a:gd fmla="val 8180" name="adj"/>
            </a:avLst>
          </a:prstGeom>
          <a:solidFill>
            <a:srgbClr val="F2F2F2"/>
          </a:solidFill>
          <a:ln>
            <a:noFill/>
          </a:ln>
          <a:effectLst>
            <a:outerShdw blurRad="127000" rotWithShape="0" algn="tl" dir="2700000" dist="12700">
              <a:srgbClr val="313C42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1"/>
          <p:cNvSpPr/>
          <p:nvPr/>
        </p:nvSpPr>
        <p:spPr>
          <a:xfrm>
            <a:off x="3594981" y="1277027"/>
            <a:ext cx="1954200" cy="592200"/>
          </a:xfrm>
          <a:prstGeom prst="round2SameRect">
            <a:avLst>
              <a:gd fmla="val 24623" name="adj1"/>
              <a:gd fmla="val 0" name="adj2"/>
            </a:avLst>
          </a:prstGeom>
          <a:solidFill>
            <a:srgbClr val="A1978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1"/>
          <p:cNvSpPr txBox="1"/>
          <p:nvPr/>
        </p:nvSpPr>
        <p:spPr>
          <a:xfrm>
            <a:off x="4206150" y="1419400"/>
            <a:ext cx="81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F2F2F2"/>
                </a:solidFill>
                <a:latin typeface="Jua"/>
                <a:ea typeface="Jua"/>
                <a:cs typeface="Jua"/>
                <a:sym typeface="Jua"/>
              </a:rPr>
              <a:t>강사</a:t>
            </a:r>
            <a:endParaRPr sz="1900">
              <a:solidFill>
                <a:srgbClr val="F2F2F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0" name="Google Shape;370;p41"/>
          <p:cNvSpPr txBox="1"/>
          <p:nvPr/>
        </p:nvSpPr>
        <p:spPr>
          <a:xfrm>
            <a:off x="3733250" y="2137975"/>
            <a:ext cx="1689900" cy="27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●  학생관리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●  나의 강의목록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●  결재조회, 신청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●  강의실 조회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●  원내 게시판 관리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71" name="Google Shape;371;p41"/>
          <p:cNvGrpSpPr/>
          <p:nvPr/>
        </p:nvGrpSpPr>
        <p:grpSpPr>
          <a:xfrm>
            <a:off x="6463677" y="1277028"/>
            <a:ext cx="1954200" cy="3859800"/>
            <a:chOff x="725427" y="1277028"/>
            <a:chExt cx="1954200" cy="3859800"/>
          </a:xfrm>
        </p:grpSpPr>
        <p:sp>
          <p:nvSpPr>
            <p:cNvPr id="372" name="Google Shape;372;p41"/>
            <p:cNvSpPr/>
            <p:nvPr/>
          </p:nvSpPr>
          <p:spPr>
            <a:xfrm>
              <a:off x="725427" y="1277028"/>
              <a:ext cx="1954200" cy="3859800"/>
            </a:xfrm>
            <a:prstGeom prst="roundRect">
              <a:avLst>
                <a:gd fmla="val 8180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127000" rotWithShape="0" algn="tl" dir="2700000" dist="12700">
                <a:srgbClr val="313C42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725427" y="1277028"/>
              <a:ext cx="1954200" cy="592200"/>
            </a:xfrm>
            <a:prstGeom prst="round2SameRect">
              <a:avLst>
                <a:gd fmla="val 24623" name="adj1"/>
                <a:gd fmla="val 0" name="adj2"/>
              </a:avLst>
            </a:prstGeom>
            <a:solidFill>
              <a:srgbClr val="A1978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1"/>
            <p:cNvSpPr txBox="1"/>
            <p:nvPr/>
          </p:nvSpPr>
          <p:spPr>
            <a:xfrm>
              <a:off x="1336600" y="1419403"/>
              <a:ext cx="731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rgbClr val="F2F2F2"/>
                  </a:solidFill>
                  <a:latin typeface="Jua"/>
                  <a:ea typeface="Jua"/>
                  <a:cs typeface="Jua"/>
                  <a:sym typeface="Jua"/>
                </a:rPr>
                <a:t>학생</a:t>
              </a:r>
              <a:endParaRPr sz="1900">
                <a:solidFill>
                  <a:srgbClr val="F2F2F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75" name="Google Shape;375;p41"/>
            <p:cNvSpPr txBox="1"/>
            <p:nvPr/>
          </p:nvSpPr>
          <p:spPr>
            <a:xfrm>
              <a:off x="878000" y="2240725"/>
              <a:ext cx="1689900" cy="25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●  강의조회</a:t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●</a:t>
              </a: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  </a:t>
              </a: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강의신청</a:t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●</a:t>
              </a: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  </a:t>
              </a: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내 수강목록</a:t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●</a:t>
              </a: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  </a:t>
              </a: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원내 게시판 이용</a:t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id="376" name="Google Shape;37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8000" y="1330969"/>
              <a:ext cx="534001" cy="533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7" name="Google Shape;3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263" y="1330969"/>
            <a:ext cx="533999" cy="53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41"/>
          <p:cNvGrpSpPr/>
          <p:nvPr/>
        </p:nvGrpSpPr>
        <p:grpSpPr>
          <a:xfrm>
            <a:off x="726285" y="1277026"/>
            <a:ext cx="1954200" cy="3859802"/>
            <a:chOff x="6464535" y="1277026"/>
            <a:chExt cx="1954200" cy="3859802"/>
          </a:xfrm>
        </p:grpSpPr>
        <p:sp>
          <p:nvSpPr>
            <p:cNvPr id="379" name="Google Shape;379;p41"/>
            <p:cNvSpPr/>
            <p:nvPr/>
          </p:nvSpPr>
          <p:spPr>
            <a:xfrm>
              <a:off x="6464535" y="1277028"/>
              <a:ext cx="1954200" cy="3859800"/>
            </a:xfrm>
            <a:prstGeom prst="roundRect">
              <a:avLst>
                <a:gd fmla="val 8180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127000" rotWithShape="0" algn="tl" dir="2700000" dist="12700">
                <a:srgbClr val="313C42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6464535" y="1277026"/>
              <a:ext cx="1954200" cy="592200"/>
            </a:xfrm>
            <a:prstGeom prst="round2SameRect">
              <a:avLst>
                <a:gd fmla="val 24623" name="adj1"/>
                <a:gd fmla="val 0" name="adj2"/>
              </a:avLst>
            </a:prstGeom>
            <a:solidFill>
              <a:srgbClr val="A1978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1"/>
            <p:cNvSpPr txBox="1"/>
            <p:nvPr/>
          </p:nvSpPr>
          <p:spPr>
            <a:xfrm>
              <a:off x="7075709" y="1419403"/>
              <a:ext cx="731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rgbClr val="F2F2F2"/>
                  </a:solidFill>
                  <a:latin typeface="Jua"/>
                  <a:ea typeface="Jua"/>
                  <a:cs typeface="Jua"/>
                  <a:sym typeface="Jua"/>
                </a:rPr>
                <a:t>원장</a:t>
              </a:r>
              <a:endParaRPr sz="1900">
                <a:solidFill>
                  <a:srgbClr val="F2F2F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82" name="Google Shape;382;p41"/>
            <p:cNvSpPr txBox="1"/>
            <p:nvPr/>
          </p:nvSpPr>
          <p:spPr>
            <a:xfrm>
              <a:off x="6686907" y="2207535"/>
              <a:ext cx="1509300" cy="25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" sz="15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●  강사관리</a:t>
              </a:r>
              <a:endParaRPr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" sz="15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●  강의실 관리</a:t>
              </a:r>
              <a:endParaRPr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5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●  결재 관리</a:t>
              </a:r>
              <a:endParaRPr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5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●  근태 관리</a:t>
              </a:r>
              <a:endParaRPr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id="383" name="Google Shape;38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37250" y="1293471"/>
              <a:ext cx="592200" cy="592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" name="Google Shape;384;p41"/>
          <p:cNvSpPr/>
          <p:nvPr/>
        </p:nvSpPr>
        <p:spPr>
          <a:xfrm>
            <a:off x="7825188" y="5364900"/>
            <a:ext cx="1318800" cy="38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 txBox="1"/>
          <p:nvPr/>
        </p:nvSpPr>
        <p:spPr>
          <a:xfrm>
            <a:off x="345600" y="129751"/>
            <a:ext cx="308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역할별 기능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Google Shape;390;p42"/>
          <p:cNvCxnSpPr/>
          <p:nvPr/>
        </p:nvCxnSpPr>
        <p:spPr>
          <a:xfrm rot="10800000">
            <a:off x="7289700" y="3795888"/>
            <a:ext cx="0" cy="151500"/>
          </a:xfrm>
          <a:prstGeom prst="straightConnector1">
            <a:avLst/>
          </a:prstGeom>
          <a:noFill/>
          <a:ln cap="flat" cmpd="sng" w="9525">
            <a:solidFill>
              <a:srgbClr val="72AD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42"/>
          <p:cNvSpPr/>
          <p:nvPr/>
        </p:nvSpPr>
        <p:spPr>
          <a:xfrm>
            <a:off x="4015601" y="1921511"/>
            <a:ext cx="174600" cy="5589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F66137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2" name="Google Shape;392;p42"/>
          <p:cNvSpPr/>
          <p:nvPr/>
        </p:nvSpPr>
        <p:spPr>
          <a:xfrm>
            <a:off x="4190050" y="1921502"/>
            <a:ext cx="3139200" cy="111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07010"/>
                </a:lnTo>
                <a:lnTo>
                  <a:pt x="120000" y="107010"/>
                </a:lnTo>
                <a:lnTo>
                  <a:pt x="120000" y="120000"/>
                </a:lnTo>
              </a:path>
            </a:pathLst>
          </a:custGeom>
          <a:noFill/>
          <a:ln cap="flat" cmpd="sng" w="12700">
            <a:solidFill>
              <a:srgbClr val="F66137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3" name="Google Shape;393;p42"/>
          <p:cNvSpPr/>
          <p:nvPr/>
        </p:nvSpPr>
        <p:spPr>
          <a:xfrm>
            <a:off x="4160631" y="1921511"/>
            <a:ext cx="58800" cy="11181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60000" y="120000"/>
                </a:lnTo>
              </a:path>
            </a:pathLst>
          </a:custGeom>
          <a:noFill/>
          <a:ln cap="flat" cmpd="sng" w="12700">
            <a:solidFill>
              <a:srgbClr val="F66137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4" name="Google Shape;394;p42"/>
          <p:cNvSpPr/>
          <p:nvPr/>
        </p:nvSpPr>
        <p:spPr>
          <a:xfrm>
            <a:off x="1364273" y="3571289"/>
            <a:ext cx="760500" cy="36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71538"/>
                </a:lnTo>
                <a:lnTo>
                  <a:pt x="120000" y="71538"/>
                </a:lnTo>
                <a:lnTo>
                  <a:pt x="120000" y="120000"/>
                </a:lnTo>
              </a:path>
            </a:pathLst>
          </a:custGeom>
          <a:noFill/>
          <a:ln cap="flat" cmpd="sng" w="127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5" name="Google Shape;395;p42"/>
          <p:cNvSpPr/>
          <p:nvPr/>
        </p:nvSpPr>
        <p:spPr>
          <a:xfrm>
            <a:off x="603871" y="3571290"/>
            <a:ext cx="760500" cy="3660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71538"/>
                </a:lnTo>
                <a:lnTo>
                  <a:pt x="0" y="71538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6" name="Google Shape;396;p42"/>
          <p:cNvSpPr/>
          <p:nvPr/>
        </p:nvSpPr>
        <p:spPr>
          <a:xfrm>
            <a:off x="1296549" y="1921502"/>
            <a:ext cx="2893500" cy="11181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107010"/>
                </a:lnTo>
                <a:lnTo>
                  <a:pt x="0" y="107010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F66137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7" name="Google Shape;397;p42"/>
          <p:cNvSpPr/>
          <p:nvPr/>
        </p:nvSpPr>
        <p:spPr>
          <a:xfrm>
            <a:off x="3679404" y="1402876"/>
            <a:ext cx="1021200" cy="518700"/>
          </a:xfrm>
          <a:prstGeom prst="rect">
            <a:avLst/>
          </a:prstGeom>
          <a:solidFill>
            <a:srgbClr val="00629B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2"/>
          <p:cNvSpPr txBox="1"/>
          <p:nvPr/>
        </p:nvSpPr>
        <p:spPr>
          <a:xfrm>
            <a:off x="3679404" y="1402876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제품소개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3883661" y="1806259"/>
            <a:ext cx="919200" cy="173100"/>
          </a:xfrm>
          <a:prstGeom prst="rect">
            <a:avLst/>
          </a:prstGeom>
          <a:solidFill>
            <a:schemeClr val="lt1">
              <a:alpha val="89800"/>
            </a:schemeClr>
          </a:solidFill>
          <a:ln cap="flat" cmpd="sng" w="12700">
            <a:solidFill>
              <a:srgbClr val="0062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2"/>
          <p:cNvSpPr txBox="1"/>
          <p:nvPr/>
        </p:nvSpPr>
        <p:spPr>
          <a:xfrm>
            <a:off x="3883661" y="1806259"/>
            <a:ext cx="9192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50" lIns="36200" spcFirstLastPara="1" rIns="36200" wrap="square" tIns="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고재현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1" name="Google Shape;401;p42"/>
          <p:cNvSpPr/>
          <p:nvPr/>
        </p:nvSpPr>
        <p:spPr>
          <a:xfrm>
            <a:off x="853624" y="3052644"/>
            <a:ext cx="1021200" cy="518700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2"/>
          <p:cNvSpPr txBox="1"/>
          <p:nvPr/>
        </p:nvSpPr>
        <p:spPr>
          <a:xfrm>
            <a:off x="853624" y="3052644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학생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1057881" y="3456027"/>
            <a:ext cx="919200" cy="173100"/>
          </a:xfrm>
          <a:prstGeom prst="rect">
            <a:avLst/>
          </a:prstGeom>
          <a:solidFill>
            <a:schemeClr val="lt1">
              <a:alpha val="89800"/>
            </a:schemeClr>
          </a:solidFill>
          <a:ln cap="flat" cmpd="sng" w="12700">
            <a:solidFill>
              <a:srgbClr val="F661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2"/>
          <p:cNvSpPr txBox="1"/>
          <p:nvPr/>
        </p:nvSpPr>
        <p:spPr>
          <a:xfrm>
            <a:off x="1057881" y="3456027"/>
            <a:ext cx="919200" cy="173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50" lIns="36200" spcFirstLastPara="1" rIns="36200" wrap="square" tIns="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고재현</a:t>
            </a:r>
            <a:endParaRPr sz="9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5" name="Google Shape;405;p42"/>
          <p:cNvSpPr/>
          <p:nvPr/>
        </p:nvSpPr>
        <p:spPr>
          <a:xfrm>
            <a:off x="168535" y="3923125"/>
            <a:ext cx="1021200" cy="5187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2"/>
          <p:cNvSpPr txBox="1"/>
          <p:nvPr/>
        </p:nvSpPr>
        <p:spPr>
          <a:xfrm>
            <a:off x="168535" y="3923125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게시판조회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7" name="Google Shape;407;p42"/>
          <p:cNvSpPr/>
          <p:nvPr/>
        </p:nvSpPr>
        <p:spPr>
          <a:xfrm>
            <a:off x="1538713" y="3923125"/>
            <a:ext cx="1021200" cy="518700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2"/>
          <p:cNvSpPr txBox="1"/>
          <p:nvPr/>
        </p:nvSpPr>
        <p:spPr>
          <a:xfrm>
            <a:off x="1538713" y="3923125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강의조회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3649401" y="3035371"/>
            <a:ext cx="1021200" cy="518700"/>
          </a:xfrm>
          <a:prstGeom prst="rect">
            <a:avLst/>
          </a:prstGeom>
          <a:solidFill>
            <a:srgbClr val="CEB6A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2"/>
          <p:cNvSpPr txBox="1"/>
          <p:nvPr/>
        </p:nvSpPr>
        <p:spPr>
          <a:xfrm>
            <a:off x="3649401" y="3035371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강사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1" name="Google Shape;411;p42"/>
          <p:cNvSpPr/>
          <p:nvPr/>
        </p:nvSpPr>
        <p:spPr>
          <a:xfrm>
            <a:off x="3853658" y="3438754"/>
            <a:ext cx="919200" cy="173100"/>
          </a:xfrm>
          <a:prstGeom prst="rect">
            <a:avLst/>
          </a:prstGeom>
          <a:solidFill>
            <a:schemeClr val="lt1">
              <a:alpha val="89800"/>
            </a:schemeClr>
          </a:solidFill>
          <a:ln cap="flat" cmpd="sng" w="12700">
            <a:solidFill>
              <a:srgbClr val="CEB6A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2"/>
          <p:cNvSpPr txBox="1"/>
          <p:nvPr/>
        </p:nvSpPr>
        <p:spPr>
          <a:xfrm>
            <a:off x="3853658" y="3438754"/>
            <a:ext cx="9192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50" lIns="36200" spcFirstLastPara="1" rIns="36200" wrap="square" tIns="90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6849902" y="3035521"/>
            <a:ext cx="1021200" cy="518700"/>
          </a:xfrm>
          <a:prstGeom prst="rect">
            <a:avLst/>
          </a:prstGeom>
          <a:solidFill>
            <a:srgbClr val="72ADBE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2"/>
          <p:cNvSpPr txBox="1"/>
          <p:nvPr/>
        </p:nvSpPr>
        <p:spPr>
          <a:xfrm>
            <a:off x="6849902" y="3035521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원장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7054159" y="3438904"/>
            <a:ext cx="919200" cy="173100"/>
          </a:xfrm>
          <a:prstGeom prst="rect">
            <a:avLst/>
          </a:prstGeom>
          <a:solidFill>
            <a:schemeClr val="lt1">
              <a:alpha val="89800"/>
            </a:schemeClr>
          </a:solidFill>
          <a:ln cap="flat" cmpd="sng" w="12700">
            <a:solidFill>
              <a:srgbClr val="72AD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2"/>
          <p:cNvSpPr txBox="1"/>
          <p:nvPr/>
        </p:nvSpPr>
        <p:spPr>
          <a:xfrm>
            <a:off x="7054159" y="3438904"/>
            <a:ext cx="9192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50" lIns="36200" spcFirstLastPara="1" rIns="36200" wrap="square" tIns="90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진보형</a:t>
            </a:r>
            <a:endParaRPr sz="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7" name="Google Shape;417;p42"/>
          <p:cNvSpPr/>
          <p:nvPr/>
        </p:nvSpPr>
        <p:spPr>
          <a:xfrm>
            <a:off x="2994315" y="2221168"/>
            <a:ext cx="1021200" cy="518700"/>
          </a:xfrm>
          <a:prstGeom prst="rect">
            <a:avLst/>
          </a:prstGeom>
          <a:solidFill>
            <a:srgbClr val="F6613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2"/>
          <p:cNvSpPr txBox="1"/>
          <p:nvPr/>
        </p:nvSpPr>
        <p:spPr>
          <a:xfrm>
            <a:off x="2994315" y="2221168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로그인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9" name="Google Shape;419;p42"/>
          <p:cNvSpPr/>
          <p:nvPr/>
        </p:nvSpPr>
        <p:spPr>
          <a:xfrm>
            <a:off x="3198573" y="2624552"/>
            <a:ext cx="919200" cy="173100"/>
          </a:xfrm>
          <a:prstGeom prst="rect">
            <a:avLst/>
          </a:prstGeom>
          <a:solidFill>
            <a:schemeClr val="lt1">
              <a:alpha val="89800"/>
            </a:schemeClr>
          </a:solidFill>
          <a:ln cap="flat" cmpd="sng" w="12700">
            <a:solidFill>
              <a:srgbClr val="F6613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2"/>
          <p:cNvSpPr txBox="1"/>
          <p:nvPr/>
        </p:nvSpPr>
        <p:spPr>
          <a:xfrm>
            <a:off x="3198573" y="2624552"/>
            <a:ext cx="9192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50" lIns="36200" spcFirstLastPara="1" rIns="36200" wrap="square" tIns="90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고재현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1" name="Google Shape;421;p42"/>
          <p:cNvSpPr/>
          <p:nvPr/>
        </p:nvSpPr>
        <p:spPr>
          <a:xfrm>
            <a:off x="7432200" y="3611738"/>
            <a:ext cx="1083900" cy="29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71538"/>
                </a:lnTo>
                <a:lnTo>
                  <a:pt x="120000" y="71538"/>
                </a:lnTo>
                <a:lnTo>
                  <a:pt x="120000" y="120000"/>
                </a:lnTo>
              </a:path>
            </a:pathLst>
          </a:custGeom>
          <a:noFill/>
          <a:ln cap="flat" cmpd="sng" w="12700">
            <a:solidFill>
              <a:srgbClr val="72ADBE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2" name="Google Shape;422;p42"/>
          <p:cNvSpPr/>
          <p:nvPr/>
        </p:nvSpPr>
        <p:spPr>
          <a:xfrm>
            <a:off x="5601046" y="3923125"/>
            <a:ext cx="1021200" cy="5187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"/>
          <p:cNvSpPr txBox="1"/>
          <p:nvPr/>
        </p:nvSpPr>
        <p:spPr>
          <a:xfrm>
            <a:off x="5601046" y="3923125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강사관리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4" name="Google Shape;424;p42"/>
          <p:cNvSpPr/>
          <p:nvPr/>
        </p:nvSpPr>
        <p:spPr>
          <a:xfrm>
            <a:off x="8004428" y="3923125"/>
            <a:ext cx="1021200" cy="518700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8004428" y="3923125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426" name="Google Shape;426;p42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2"/>
          <p:cNvSpPr txBox="1"/>
          <p:nvPr/>
        </p:nvSpPr>
        <p:spPr>
          <a:xfrm>
            <a:off x="8004426" y="3923125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결재관리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8" name="Google Shape;428;p42"/>
          <p:cNvSpPr txBox="1"/>
          <p:nvPr/>
        </p:nvSpPr>
        <p:spPr>
          <a:xfrm>
            <a:off x="3845416" y="3446513"/>
            <a:ext cx="9192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50" lIns="36200" spcFirstLastPara="1" rIns="36200" wrap="square" tIns="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동송현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4157145" y="3619349"/>
            <a:ext cx="685200" cy="29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71538"/>
                </a:lnTo>
                <a:lnTo>
                  <a:pt x="120000" y="71538"/>
                </a:lnTo>
                <a:lnTo>
                  <a:pt x="120000" y="120000"/>
                </a:lnTo>
              </a:path>
            </a:pathLst>
          </a:custGeom>
          <a:noFill/>
          <a:ln cap="flat" cmpd="sng" w="12700">
            <a:solidFill>
              <a:srgbClr val="E2CBB7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0" name="Google Shape;430;p42"/>
          <p:cNvSpPr/>
          <p:nvPr/>
        </p:nvSpPr>
        <p:spPr>
          <a:xfrm>
            <a:off x="3472056" y="3619349"/>
            <a:ext cx="685200" cy="2997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71538"/>
                </a:lnTo>
                <a:lnTo>
                  <a:pt x="0" y="71538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E2CBB7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1" name="Google Shape;431;p42"/>
          <p:cNvSpPr/>
          <p:nvPr/>
        </p:nvSpPr>
        <p:spPr>
          <a:xfrm>
            <a:off x="2961413" y="3923125"/>
            <a:ext cx="1021200" cy="5187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2"/>
          <p:cNvSpPr txBox="1"/>
          <p:nvPr/>
        </p:nvSpPr>
        <p:spPr>
          <a:xfrm>
            <a:off x="2961413" y="3923125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학생</a:t>
            </a: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관리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4278551" y="3923125"/>
            <a:ext cx="1021200" cy="518700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2"/>
          <p:cNvSpPr txBox="1"/>
          <p:nvPr/>
        </p:nvSpPr>
        <p:spPr>
          <a:xfrm>
            <a:off x="4278551" y="3923125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435" name="Google Shape;435;p42"/>
          <p:cNvSpPr txBox="1"/>
          <p:nvPr/>
        </p:nvSpPr>
        <p:spPr>
          <a:xfrm>
            <a:off x="4278548" y="3923125"/>
            <a:ext cx="1021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성적관리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6828456" y="3923125"/>
            <a:ext cx="1021200" cy="5187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2"/>
          <p:cNvSpPr txBox="1"/>
          <p:nvPr/>
        </p:nvSpPr>
        <p:spPr>
          <a:xfrm>
            <a:off x="6828456" y="3923125"/>
            <a:ext cx="1021200" cy="518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8697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강의관리</a:t>
            </a:r>
            <a:endParaRPr sz="1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6070498" y="3612088"/>
            <a:ext cx="1361700" cy="2997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71538"/>
                </a:lnTo>
                <a:lnTo>
                  <a:pt x="0" y="71538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72ADBE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9" name="Google Shape;439;p42"/>
          <p:cNvSpPr txBox="1"/>
          <p:nvPr/>
        </p:nvSpPr>
        <p:spPr>
          <a:xfrm>
            <a:off x="345600" y="129751"/>
            <a:ext cx="308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담당 파트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488" y="3249500"/>
            <a:ext cx="1004742" cy="10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300" y="3318575"/>
            <a:ext cx="947150" cy="9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3"/>
          <p:cNvSpPr txBox="1"/>
          <p:nvPr/>
        </p:nvSpPr>
        <p:spPr>
          <a:xfrm>
            <a:off x="6122750" y="4445750"/>
            <a:ext cx="12192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Jua"/>
                <a:ea typeface="Jua"/>
                <a:cs typeface="Jua"/>
                <a:sym typeface="Jua"/>
              </a:rPr>
              <a:t>강의등록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48" name="Google Shape;448;p43"/>
          <p:cNvGrpSpPr/>
          <p:nvPr/>
        </p:nvGrpSpPr>
        <p:grpSpPr>
          <a:xfrm>
            <a:off x="1365938" y="1224024"/>
            <a:ext cx="2563025" cy="3788126"/>
            <a:chOff x="1290113" y="1679124"/>
            <a:chExt cx="2563025" cy="3788126"/>
          </a:xfrm>
        </p:grpSpPr>
        <p:pic>
          <p:nvPicPr>
            <p:cNvPr id="449" name="Google Shape;449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9050" y="1679124"/>
              <a:ext cx="947150" cy="94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0113" y="3654225"/>
              <a:ext cx="1087250" cy="1087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94239" y="3682605"/>
              <a:ext cx="1058898" cy="1058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43"/>
            <p:cNvSpPr txBox="1"/>
            <p:nvPr/>
          </p:nvSpPr>
          <p:spPr>
            <a:xfrm>
              <a:off x="2101488" y="4900850"/>
              <a:ext cx="1059000" cy="5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Jua"/>
                  <a:ea typeface="Jua"/>
                  <a:cs typeface="Jua"/>
                  <a:sym typeface="Jua"/>
                </a:rPr>
                <a:t>강사등록</a:t>
              </a:r>
              <a:endParaRPr sz="2000"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2529426" y="2834880"/>
              <a:ext cx="760500" cy="56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54" name="Google Shape;454;p43"/>
            <p:cNvSpPr/>
            <p:nvPr/>
          </p:nvSpPr>
          <p:spPr>
            <a:xfrm>
              <a:off x="1769025" y="2834882"/>
              <a:ext cx="760500" cy="5664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</p:grpSp>
      <p:grpSp>
        <p:nvGrpSpPr>
          <p:cNvPr id="455" name="Google Shape;455;p43"/>
          <p:cNvGrpSpPr/>
          <p:nvPr/>
        </p:nvGrpSpPr>
        <p:grpSpPr>
          <a:xfrm>
            <a:off x="5972151" y="1971713"/>
            <a:ext cx="1638445" cy="1097761"/>
            <a:chOff x="5814326" y="1945038"/>
            <a:chExt cx="1638445" cy="1097761"/>
          </a:xfrm>
        </p:grpSpPr>
        <p:pic>
          <p:nvPicPr>
            <p:cNvPr id="456" name="Google Shape;456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63275" y="1945038"/>
              <a:ext cx="989497" cy="101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14326" y="2200660"/>
              <a:ext cx="842118" cy="8421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43"/>
          <p:cNvSpPr txBox="1"/>
          <p:nvPr/>
        </p:nvSpPr>
        <p:spPr>
          <a:xfrm>
            <a:off x="345600" y="129750"/>
            <a:ext cx="3663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기능소개 - 원장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337" y="1312800"/>
            <a:ext cx="2105325" cy="210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44"/>
          <p:cNvGrpSpPr/>
          <p:nvPr/>
        </p:nvGrpSpPr>
        <p:grpSpPr>
          <a:xfrm>
            <a:off x="1479712" y="3418148"/>
            <a:ext cx="2615305" cy="1893627"/>
            <a:chOff x="1235262" y="3418148"/>
            <a:chExt cx="2615305" cy="1893627"/>
          </a:xfrm>
        </p:grpSpPr>
        <p:sp>
          <p:nvSpPr>
            <p:cNvPr id="466" name="Google Shape;466;p44"/>
            <p:cNvSpPr txBox="1"/>
            <p:nvPr/>
          </p:nvSpPr>
          <p:spPr>
            <a:xfrm>
              <a:off x="2070647" y="4745375"/>
              <a:ext cx="1065900" cy="5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Jua"/>
                  <a:ea typeface="Jua"/>
                  <a:cs typeface="Jua"/>
                  <a:sym typeface="Jua"/>
                </a:rPr>
                <a:t>결재관리</a:t>
              </a:r>
              <a:endParaRPr sz="2000">
                <a:latin typeface="Jua"/>
                <a:ea typeface="Jua"/>
                <a:cs typeface="Jua"/>
                <a:sym typeface="Jua"/>
              </a:endParaRPr>
            </a:p>
          </p:txBody>
        </p:sp>
        <p:grpSp>
          <p:nvGrpSpPr>
            <p:cNvPr id="467" name="Google Shape;467;p44"/>
            <p:cNvGrpSpPr/>
            <p:nvPr/>
          </p:nvGrpSpPr>
          <p:grpSpPr>
            <a:xfrm>
              <a:off x="1235262" y="3418148"/>
              <a:ext cx="2615305" cy="1164452"/>
              <a:chOff x="1235262" y="3418148"/>
              <a:chExt cx="2615305" cy="1164452"/>
            </a:xfrm>
          </p:grpSpPr>
          <p:pic>
            <p:nvPicPr>
              <p:cNvPr id="468" name="Google Shape;468;p4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84724" y="3418152"/>
                <a:ext cx="1065843" cy="1065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9" name="Google Shape;469;p4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35262" y="3418148"/>
                <a:ext cx="1200123" cy="11644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70" name="Google Shape;470;p44"/>
          <p:cNvGrpSpPr/>
          <p:nvPr/>
        </p:nvGrpSpPr>
        <p:grpSpPr>
          <a:xfrm>
            <a:off x="5319950" y="3340512"/>
            <a:ext cx="2585750" cy="1971263"/>
            <a:chOff x="5319950" y="3340512"/>
            <a:chExt cx="2585750" cy="1971263"/>
          </a:xfrm>
        </p:grpSpPr>
        <p:sp>
          <p:nvSpPr>
            <p:cNvPr id="471" name="Google Shape;471;p44"/>
            <p:cNvSpPr txBox="1"/>
            <p:nvPr/>
          </p:nvSpPr>
          <p:spPr>
            <a:xfrm>
              <a:off x="6177950" y="4745375"/>
              <a:ext cx="1025400" cy="5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Jua"/>
                  <a:ea typeface="Jua"/>
                  <a:cs typeface="Jua"/>
                  <a:sym typeface="Jua"/>
                </a:rPr>
                <a:t>근태관리</a:t>
              </a:r>
              <a:endParaRPr sz="2000"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id="472" name="Google Shape;472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19950" y="3418160"/>
              <a:ext cx="1186918" cy="1186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73813" y="3340512"/>
              <a:ext cx="1131886" cy="11319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44"/>
          <p:cNvSpPr txBox="1"/>
          <p:nvPr/>
        </p:nvSpPr>
        <p:spPr>
          <a:xfrm>
            <a:off x="345600" y="129750"/>
            <a:ext cx="3663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기능소개 - 원장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553" y="1924866"/>
            <a:ext cx="941496" cy="94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814" y="3993525"/>
            <a:ext cx="919705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50" y="4051418"/>
            <a:ext cx="827700" cy="9078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5"/>
          <p:cNvSpPr txBox="1"/>
          <p:nvPr/>
        </p:nvSpPr>
        <p:spPr>
          <a:xfrm>
            <a:off x="1174791" y="3132350"/>
            <a:ext cx="1059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Jua"/>
                <a:ea typeface="Jua"/>
                <a:cs typeface="Jua"/>
                <a:sym typeface="Jua"/>
              </a:rPr>
              <a:t>학생관리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84" name="Google Shape;484;p45"/>
          <p:cNvGrpSpPr/>
          <p:nvPr/>
        </p:nvGrpSpPr>
        <p:grpSpPr>
          <a:xfrm>
            <a:off x="4178750" y="3435600"/>
            <a:ext cx="1952963" cy="1523722"/>
            <a:chOff x="3479125" y="3435600"/>
            <a:chExt cx="1952963" cy="1523722"/>
          </a:xfrm>
        </p:grpSpPr>
        <p:pic>
          <p:nvPicPr>
            <p:cNvPr id="485" name="Google Shape;485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60605" y="4094787"/>
              <a:ext cx="871483" cy="864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79125" y="4051423"/>
              <a:ext cx="888521" cy="888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45"/>
            <p:cNvSpPr txBox="1"/>
            <p:nvPr/>
          </p:nvSpPr>
          <p:spPr>
            <a:xfrm>
              <a:off x="3987300" y="3435600"/>
              <a:ext cx="9957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Jua"/>
                  <a:ea typeface="Jua"/>
                  <a:cs typeface="Jua"/>
                  <a:sym typeface="Jua"/>
                </a:rPr>
                <a:t>시험관리</a:t>
              </a:r>
              <a:endParaRPr sz="20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88" name="Google Shape;488;p45"/>
          <p:cNvGrpSpPr/>
          <p:nvPr/>
        </p:nvGrpSpPr>
        <p:grpSpPr>
          <a:xfrm>
            <a:off x="5522549" y="1420650"/>
            <a:ext cx="2108805" cy="2014950"/>
            <a:chOff x="5547899" y="1196825"/>
            <a:chExt cx="2108805" cy="2014950"/>
          </a:xfrm>
        </p:grpSpPr>
        <p:pic>
          <p:nvPicPr>
            <p:cNvPr id="489" name="Google Shape;489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40513" y="2265918"/>
              <a:ext cx="995625" cy="945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47899" y="1671744"/>
              <a:ext cx="995602" cy="995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45"/>
            <p:cNvSpPr txBox="1"/>
            <p:nvPr/>
          </p:nvSpPr>
          <p:spPr>
            <a:xfrm>
              <a:off x="5753804" y="1196825"/>
              <a:ext cx="1902900" cy="5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Jua"/>
                  <a:ea typeface="Jua"/>
                  <a:cs typeface="Jua"/>
                  <a:sym typeface="Jua"/>
                </a:rPr>
                <a:t>내 담당 강의</a:t>
              </a:r>
              <a:endParaRPr sz="20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492" name="Google Shape;492;p45"/>
          <p:cNvSpPr/>
          <p:nvPr/>
        </p:nvSpPr>
        <p:spPr>
          <a:xfrm>
            <a:off x="1675770" y="3697724"/>
            <a:ext cx="685200" cy="29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71538"/>
                </a:lnTo>
                <a:lnTo>
                  <a:pt x="120000" y="71538"/>
                </a:lnTo>
                <a:lnTo>
                  <a:pt x="120000" y="120000"/>
                </a:lnTo>
              </a:path>
            </a:pathLst>
          </a:custGeom>
          <a:noFill/>
          <a:ln cap="flat" cmpd="sng" w="12700">
            <a:solidFill>
              <a:srgbClr val="E2CBB7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3" name="Google Shape;493;p45"/>
          <p:cNvSpPr/>
          <p:nvPr/>
        </p:nvSpPr>
        <p:spPr>
          <a:xfrm>
            <a:off x="990681" y="3697724"/>
            <a:ext cx="685200" cy="2997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71538"/>
                </a:lnTo>
                <a:lnTo>
                  <a:pt x="0" y="71538"/>
                </a:lnTo>
                <a:lnTo>
                  <a:pt x="0" y="120000"/>
                </a:lnTo>
              </a:path>
            </a:pathLst>
          </a:custGeom>
          <a:noFill/>
          <a:ln cap="flat" cmpd="sng" w="12700">
            <a:solidFill>
              <a:srgbClr val="E2CBB7"/>
            </a:solidFill>
            <a:prstDash val="solid"/>
            <a:miter lim="800000"/>
            <a:headEnd len="sm" w="sm" type="none"/>
            <a:tailEnd len="sm" w="sm" type="none"/>
          </a:ln>
        </p:spPr>
      </p:sp>
      <p:grpSp>
        <p:nvGrpSpPr>
          <p:cNvPr id="494" name="Google Shape;494;p45"/>
          <p:cNvGrpSpPr/>
          <p:nvPr/>
        </p:nvGrpSpPr>
        <p:grpSpPr>
          <a:xfrm>
            <a:off x="6542550" y="3520250"/>
            <a:ext cx="2227559" cy="1511861"/>
            <a:chOff x="6331825" y="3520250"/>
            <a:chExt cx="2227559" cy="1511861"/>
          </a:xfrm>
        </p:grpSpPr>
        <p:pic>
          <p:nvPicPr>
            <p:cNvPr id="495" name="Google Shape;495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633867" y="4060502"/>
              <a:ext cx="925518" cy="971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331825" y="4060493"/>
              <a:ext cx="979282" cy="971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45"/>
            <p:cNvSpPr txBox="1"/>
            <p:nvPr/>
          </p:nvSpPr>
          <p:spPr>
            <a:xfrm>
              <a:off x="6759100" y="3520250"/>
              <a:ext cx="10590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latin typeface="Jua"/>
                  <a:ea typeface="Jua"/>
                  <a:cs typeface="Jua"/>
                  <a:sym typeface="Jua"/>
                </a:rPr>
                <a:t>성적관리</a:t>
              </a:r>
              <a:endParaRPr sz="20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498" name="Google Shape;498;p45"/>
          <p:cNvSpPr txBox="1"/>
          <p:nvPr/>
        </p:nvSpPr>
        <p:spPr>
          <a:xfrm>
            <a:off x="345600" y="129750"/>
            <a:ext cx="3663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기능소개 - 강사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155" y="1102625"/>
            <a:ext cx="1191475" cy="11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6"/>
          <p:cNvSpPr txBox="1"/>
          <p:nvPr/>
        </p:nvSpPr>
        <p:spPr>
          <a:xfrm>
            <a:off x="6732863" y="2912575"/>
            <a:ext cx="1308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Jua"/>
                <a:ea typeface="Jua"/>
                <a:cs typeface="Jua"/>
                <a:sym typeface="Jua"/>
              </a:rPr>
              <a:t>게시판 관리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3927150" y="2938075"/>
            <a:ext cx="105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Jua"/>
                <a:ea typeface="Jua"/>
                <a:cs typeface="Jua"/>
                <a:sym typeface="Jua"/>
              </a:rPr>
              <a:t>결재요청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1028113" y="2963575"/>
            <a:ext cx="1191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Jua"/>
                <a:ea typeface="Jua"/>
                <a:cs typeface="Jua"/>
                <a:sym typeface="Jua"/>
              </a:rPr>
              <a:t>내 </a:t>
            </a:r>
            <a:r>
              <a:rPr lang="ko" sz="2000">
                <a:latin typeface="Jua"/>
                <a:ea typeface="Jua"/>
                <a:cs typeface="Jua"/>
                <a:sym typeface="Jua"/>
              </a:rPr>
              <a:t>출퇴근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508" name="Google Shape;508;p46"/>
          <p:cNvGrpSpPr/>
          <p:nvPr/>
        </p:nvGrpSpPr>
        <p:grpSpPr>
          <a:xfrm>
            <a:off x="462975" y="3673287"/>
            <a:ext cx="2348110" cy="1129100"/>
            <a:chOff x="749575" y="3673287"/>
            <a:chExt cx="2348110" cy="1129100"/>
          </a:xfrm>
        </p:grpSpPr>
        <p:pic>
          <p:nvPicPr>
            <p:cNvPr id="509" name="Google Shape;509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2060" y="3791789"/>
              <a:ext cx="995625" cy="999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9575" y="3673287"/>
              <a:ext cx="1129100" cy="112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1" name="Google Shape;51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1825" y="3673264"/>
            <a:ext cx="1129100" cy="112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9475" y="3743385"/>
            <a:ext cx="1059000" cy="105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6"/>
          <p:cNvGrpSpPr/>
          <p:nvPr/>
        </p:nvGrpSpPr>
        <p:grpSpPr>
          <a:xfrm>
            <a:off x="3483687" y="3689584"/>
            <a:ext cx="2078422" cy="1204252"/>
            <a:chOff x="3852150" y="3689584"/>
            <a:chExt cx="2078422" cy="1204252"/>
          </a:xfrm>
        </p:grpSpPr>
        <p:pic>
          <p:nvPicPr>
            <p:cNvPr id="514" name="Google Shape;514;p46"/>
            <p:cNvPicPr preferRelativeResize="0"/>
            <p:nvPr/>
          </p:nvPicPr>
          <p:blipFill rotWithShape="1">
            <a:blip r:embed="rId8">
              <a:alphaModFix/>
            </a:blip>
            <a:srcRect b="-3500" l="9830" r="-9829" t="3500"/>
            <a:stretch/>
          </p:blipFill>
          <p:spPr>
            <a:xfrm>
              <a:off x="3852150" y="3689584"/>
              <a:ext cx="1200125" cy="1204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30449" y="3740959"/>
              <a:ext cx="1200123" cy="10395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" name="Google Shape;516;p46"/>
          <p:cNvSpPr txBox="1"/>
          <p:nvPr/>
        </p:nvSpPr>
        <p:spPr>
          <a:xfrm>
            <a:off x="345600" y="129750"/>
            <a:ext cx="3663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기능소개 - 강사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 amt="85000"/>
          </a:blip>
          <a:srcRect b="0" l="11111" r="0" t="0"/>
          <a:stretch/>
        </p:blipFill>
        <p:spPr>
          <a:xfrm>
            <a:off x="5715000" y="0"/>
            <a:ext cx="34290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9"/>
          <p:cNvCxnSpPr/>
          <p:nvPr/>
        </p:nvCxnSpPr>
        <p:spPr>
          <a:xfrm>
            <a:off x="571500" y="1193800"/>
            <a:ext cx="5143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29"/>
          <p:cNvSpPr txBox="1"/>
          <p:nvPr/>
        </p:nvSpPr>
        <p:spPr>
          <a:xfrm>
            <a:off x="518147" y="414861"/>
            <a:ext cx="11409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3300" u="none" cap="none" strike="noStrike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목차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178" name="Google Shape;178;p29"/>
          <p:cNvGrpSpPr/>
          <p:nvPr/>
        </p:nvGrpSpPr>
        <p:grpSpPr>
          <a:xfrm>
            <a:off x="1481924" y="1827976"/>
            <a:ext cx="2517405" cy="508893"/>
            <a:chOff x="762000" y="1889760"/>
            <a:chExt cx="3356540" cy="610697"/>
          </a:xfrm>
        </p:grpSpPr>
        <p:grpSp>
          <p:nvGrpSpPr>
            <p:cNvPr id="179" name="Google Shape;179;p29"/>
            <p:cNvGrpSpPr/>
            <p:nvPr/>
          </p:nvGrpSpPr>
          <p:grpSpPr>
            <a:xfrm>
              <a:off x="762000" y="1889760"/>
              <a:ext cx="558900" cy="610697"/>
              <a:chOff x="762000" y="1889760"/>
              <a:chExt cx="558900" cy="610697"/>
            </a:xfrm>
          </p:grpSpPr>
          <p:sp>
            <p:nvSpPr>
              <p:cNvPr id="180" name="Google Shape;180;p29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sp>
            <p:nvSpPr>
              <p:cNvPr id="181" name="Google Shape;181;p29"/>
              <p:cNvSpPr txBox="1"/>
              <p:nvPr/>
            </p:nvSpPr>
            <p:spPr>
              <a:xfrm>
                <a:off x="833082" y="1915757"/>
                <a:ext cx="4122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400">
                    <a:solidFill>
                      <a:schemeClr val="accent1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1</a:t>
                </a:r>
                <a:endParaRPr sz="2400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</p:grpSp>
        <p:sp>
          <p:nvSpPr>
            <p:cNvPr id="182" name="Google Shape;182;p29"/>
            <p:cNvSpPr txBox="1"/>
            <p:nvPr/>
          </p:nvSpPr>
          <p:spPr>
            <a:xfrm>
              <a:off x="1564640" y="1946237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rgbClr val="DDBC9A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프로젝트 개요</a:t>
              </a:r>
              <a:endParaRPr sz="1100"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</p:grpSp>
      <p:grpSp>
        <p:nvGrpSpPr>
          <p:cNvPr id="183" name="Google Shape;183;p29"/>
          <p:cNvGrpSpPr/>
          <p:nvPr/>
        </p:nvGrpSpPr>
        <p:grpSpPr>
          <a:xfrm>
            <a:off x="1481924" y="2696288"/>
            <a:ext cx="2517405" cy="506701"/>
            <a:chOff x="762000" y="1889760"/>
            <a:chExt cx="3356540" cy="608065"/>
          </a:xfrm>
        </p:grpSpPr>
        <p:grpSp>
          <p:nvGrpSpPr>
            <p:cNvPr id="184" name="Google Shape;184;p29"/>
            <p:cNvGrpSpPr/>
            <p:nvPr/>
          </p:nvGrpSpPr>
          <p:grpSpPr>
            <a:xfrm>
              <a:off x="762000" y="1889760"/>
              <a:ext cx="558900" cy="608065"/>
              <a:chOff x="762000" y="1889760"/>
              <a:chExt cx="558900" cy="608065"/>
            </a:xfrm>
          </p:grpSpPr>
          <p:sp>
            <p:nvSpPr>
              <p:cNvPr id="185" name="Google Shape;185;p29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sp>
            <p:nvSpPr>
              <p:cNvPr id="186" name="Google Shape;186;p29"/>
              <p:cNvSpPr txBox="1"/>
              <p:nvPr/>
            </p:nvSpPr>
            <p:spPr>
              <a:xfrm>
                <a:off x="833082" y="1913125"/>
                <a:ext cx="4122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400">
                    <a:solidFill>
                      <a:schemeClr val="accent1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2</a:t>
                </a:r>
                <a:endParaRPr sz="2400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</p:grpSp>
        <p:sp>
          <p:nvSpPr>
            <p:cNvPr id="187" name="Google Shape;187;p29"/>
            <p:cNvSpPr txBox="1"/>
            <p:nvPr/>
          </p:nvSpPr>
          <p:spPr>
            <a:xfrm>
              <a:off x="1564640" y="194360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rgbClr val="DDBC9A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기능소개</a:t>
              </a:r>
              <a:endParaRPr sz="1100"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</p:grpSp>
      <p:grpSp>
        <p:nvGrpSpPr>
          <p:cNvPr id="188" name="Google Shape;188;p29"/>
          <p:cNvGrpSpPr/>
          <p:nvPr/>
        </p:nvGrpSpPr>
        <p:grpSpPr>
          <a:xfrm>
            <a:off x="1481924" y="3572822"/>
            <a:ext cx="2517405" cy="498478"/>
            <a:chOff x="762000" y="1889760"/>
            <a:chExt cx="3356540" cy="598197"/>
          </a:xfrm>
        </p:grpSpPr>
        <p:grpSp>
          <p:nvGrpSpPr>
            <p:cNvPr id="189" name="Google Shape;189;p29"/>
            <p:cNvGrpSpPr/>
            <p:nvPr/>
          </p:nvGrpSpPr>
          <p:grpSpPr>
            <a:xfrm>
              <a:off x="762000" y="1889760"/>
              <a:ext cx="558900" cy="598197"/>
              <a:chOff x="762000" y="1889760"/>
              <a:chExt cx="558900" cy="598197"/>
            </a:xfrm>
          </p:grpSpPr>
          <p:sp>
            <p:nvSpPr>
              <p:cNvPr id="190" name="Google Shape;190;p29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sp>
            <p:nvSpPr>
              <p:cNvPr id="191" name="Google Shape;191;p29"/>
              <p:cNvSpPr txBox="1"/>
              <p:nvPr/>
            </p:nvSpPr>
            <p:spPr>
              <a:xfrm>
                <a:off x="833082" y="1903257"/>
                <a:ext cx="4122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400">
                    <a:solidFill>
                      <a:schemeClr val="accent1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3</a:t>
                </a:r>
                <a:endParaRPr sz="2400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</p:grpSp>
        <p:sp>
          <p:nvSpPr>
            <p:cNvPr id="192" name="Google Shape;192;p29"/>
            <p:cNvSpPr txBox="1"/>
            <p:nvPr/>
          </p:nvSpPr>
          <p:spPr>
            <a:xfrm>
              <a:off x="1564640" y="1943605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rgbClr val="DDBC9A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기능시현</a:t>
              </a:r>
              <a:endParaRPr sz="1100"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</p:grpSp>
      <p:grpSp>
        <p:nvGrpSpPr>
          <p:cNvPr id="193" name="Google Shape;193;p29"/>
          <p:cNvGrpSpPr/>
          <p:nvPr/>
        </p:nvGrpSpPr>
        <p:grpSpPr>
          <a:xfrm>
            <a:off x="1481924" y="4432911"/>
            <a:ext cx="2533851" cy="506701"/>
            <a:chOff x="762000" y="1889760"/>
            <a:chExt cx="3378468" cy="608065"/>
          </a:xfrm>
        </p:grpSpPr>
        <p:grpSp>
          <p:nvGrpSpPr>
            <p:cNvPr id="194" name="Google Shape;194;p29"/>
            <p:cNvGrpSpPr/>
            <p:nvPr/>
          </p:nvGrpSpPr>
          <p:grpSpPr>
            <a:xfrm>
              <a:off x="762000" y="1889760"/>
              <a:ext cx="558900" cy="608065"/>
              <a:chOff x="762000" y="1889760"/>
              <a:chExt cx="558900" cy="608065"/>
            </a:xfrm>
          </p:grpSpPr>
          <p:sp>
            <p:nvSpPr>
              <p:cNvPr id="195" name="Google Shape;195;p29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sp>
            <p:nvSpPr>
              <p:cNvPr id="196" name="Google Shape;196;p29"/>
              <p:cNvSpPr txBox="1"/>
              <p:nvPr/>
            </p:nvSpPr>
            <p:spPr>
              <a:xfrm>
                <a:off x="833082" y="1913125"/>
                <a:ext cx="4122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400">
                    <a:solidFill>
                      <a:schemeClr val="accent1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4</a:t>
                </a:r>
                <a:endParaRPr sz="2400">
                  <a:solidFill>
                    <a:schemeClr val="accent1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</p:grpSp>
        <p:sp>
          <p:nvSpPr>
            <p:cNvPr id="197" name="Google Shape;197;p29"/>
            <p:cNvSpPr txBox="1"/>
            <p:nvPr/>
          </p:nvSpPr>
          <p:spPr>
            <a:xfrm>
              <a:off x="1586568" y="1914001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rgbClr val="DDBC9A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Q&amp;A</a:t>
              </a:r>
              <a:endParaRPr sz="1100"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</p:grpSp>
      <p:sp>
        <p:nvSpPr>
          <p:cNvPr id="198" name="Google Shape;198;p29"/>
          <p:cNvSpPr/>
          <p:nvPr/>
        </p:nvSpPr>
        <p:spPr>
          <a:xfrm>
            <a:off x="7844063" y="5364900"/>
            <a:ext cx="1318800" cy="3846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125" y="1303899"/>
            <a:ext cx="1191875" cy="11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225" y="3256824"/>
            <a:ext cx="1160500" cy="119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5550" y="3256825"/>
            <a:ext cx="1160500" cy="117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47"/>
          <p:cNvGrpSpPr/>
          <p:nvPr/>
        </p:nvGrpSpPr>
        <p:grpSpPr>
          <a:xfrm>
            <a:off x="5197354" y="3579838"/>
            <a:ext cx="1793900" cy="1523587"/>
            <a:chOff x="4093079" y="4186413"/>
            <a:chExt cx="1793900" cy="1523587"/>
          </a:xfrm>
        </p:grpSpPr>
        <p:pic>
          <p:nvPicPr>
            <p:cNvPr id="526" name="Google Shape;526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07713" y="4815238"/>
              <a:ext cx="879266" cy="894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3079" y="4186413"/>
              <a:ext cx="914643" cy="894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8" name="Google Shape;528;p47"/>
          <p:cNvSpPr txBox="1"/>
          <p:nvPr/>
        </p:nvSpPr>
        <p:spPr>
          <a:xfrm>
            <a:off x="2693700" y="2790595"/>
            <a:ext cx="1059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Jua"/>
                <a:ea typeface="Jua"/>
                <a:cs typeface="Jua"/>
                <a:sym typeface="Jua"/>
              </a:rPr>
              <a:t>강의조회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9" name="Google Shape;529;p47"/>
          <p:cNvSpPr txBox="1"/>
          <p:nvPr/>
        </p:nvSpPr>
        <p:spPr>
          <a:xfrm>
            <a:off x="5848125" y="2824045"/>
            <a:ext cx="10590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Jua"/>
                <a:ea typeface="Jua"/>
                <a:cs typeface="Jua"/>
                <a:sym typeface="Jua"/>
              </a:rPr>
              <a:t>강의결제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30" name="Google Shape;530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6725" y="3453225"/>
            <a:ext cx="1144698" cy="11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7"/>
          <p:cNvSpPr txBox="1"/>
          <p:nvPr/>
        </p:nvSpPr>
        <p:spPr>
          <a:xfrm>
            <a:off x="345600" y="129750"/>
            <a:ext cx="3663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기능소개 - 학생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48"/>
          <p:cNvGrpSpPr/>
          <p:nvPr/>
        </p:nvGrpSpPr>
        <p:grpSpPr>
          <a:xfrm>
            <a:off x="2372419" y="1030670"/>
            <a:ext cx="4426112" cy="4394630"/>
            <a:chOff x="2214088" y="1030670"/>
            <a:chExt cx="4426112" cy="4394630"/>
          </a:xfrm>
        </p:grpSpPr>
        <p:pic>
          <p:nvPicPr>
            <p:cNvPr id="538" name="Google Shape;538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5875" y="1030670"/>
              <a:ext cx="1058700" cy="105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14088" y="4336925"/>
              <a:ext cx="1058694" cy="105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8106" y="4336912"/>
              <a:ext cx="1058694" cy="1058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1" name="Google Shape;541;p48"/>
            <p:cNvGrpSpPr/>
            <p:nvPr/>
          </p:nvGrpSpPr>
          <p:grpSpPr>
            <a:xfrm>
              <a:off x="3028313" y="2434338"/>
              <a:ext cx="2586549" cy="1307950"/>
              <a:chOff x="3028313" y="2434338"/>
              <a:chExt cx="2586549" cy="1307950"/>
            </a:xfrm>
          </p:grpSpPr>
          <p:pic>
            <p:nvPicPr>
              <p:cNvPr id="542" name="Google Shape;542;p4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06938" y="2434338"/>
                <a:ext cx="1307924" cy="1307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" name="Google Shape;543;p4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028313" y="2473738"/>
                <a:ext cx="1059000" cy="105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4" name="Google Shape;544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22125" y="4307225"/>
              <a:ext cx="1118075" cy="111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48"/>
            <p:cNvSpPr txBox="1"/>
            <p:nvPr/>
          </p:nvSpPr>
          <p:spPr>
            <a:xfrm>
              <a:off x="2775225" y="3792875"/>
              <a:ext cx="3000000" cy="6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원내게시판 이용</a:t>
              </a:r>
              <a:endParaRPr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546" name="Google Shape;546;p48"/>
          <p:cNvSpPr txBox="1"/>
          <p:nvPr/>
        </p:nvSpPr>
        <p:spPr>
          <a:xfrm>
            <a:off x="345600" y="129750"/>
            <a:ext cx="3663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기능소개 - 학생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128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9"/>
          <p:cNvSpPr/>
          <p:nvPr/>
        </p:nvSpPr>
        <p:spPr>
          <a:xfrm>
            <a:off x="409575" y="1507500"/>
            <a:ext cx="2430000" cy="27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9"/>
          <p:cNvSpPr txBox="1"/>
          <p:nvPr/>
        </p:nvSpPr>
        <p:spPr>
          <a:xfrm>
            <a:off x="552450" y="2164250"/>
            <a:ext cx="1287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Part.3</a:t>
            </a:r>
            <a:endParaRPr sz="2200">
              <a:solidFill>
                <a:srgbClr val="DDBC9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54" name="Google Shape;554;p49"/>
          <p:cNvSpPr txBox="1"/>
          <p:nvPr/>
        </p:nvSpPr>
        <p:spPr>
          <a:xfrm>
            <a:off x="814825" y="2857500"/>
            <a:ext cx="17322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기능 시현</a:t>
            </a:r>
            <a:endParaRPr sz="1800">
              <a:solidFill>
                <a:srgbClr val="EEE9E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0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0"/>
          <p:cNvSpPr txBox="1"/>
          <p:nvPr/>
        </p:nvSpPr>
        <p:spPr>
          <a:xfrm>
            <a:off x="345600" y="129750"/>
            <a:ext cx="3663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기능 시현 영상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32375" y="0"/>
            <a:ext cx="1016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1"/>
          <p:cNvSpPr txBox="1"/>
          <p:nvPr/>
        </p:nvSpPr>
        <p:spPr>
          <a:xfrm>
            <a:off x="3026075" y="2254775"/>
            <a:ext cx="29439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700">
                <a:solidFill>
                  <a:srgbClr val="3D3D3D"/>
                </a:solidFill>
                <a:latin typeface="Roboto Black"/>
                <a:ea typeface="Roboto Black"/>
                <a:cs typeface="Roboto Black"/>
                <a:sym typeface="Roboto Black"/>
              </a:rPr>
              <a:t>Q&amp;A</a:t>
            </a:r>
            <a:endParaRPr sz="7700">
              <a:solidFill>
                <a:srgbClr val="3D3D3D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 amt="90000"/>
          </a:blip>
          <a:srcRect b="7791" l="-678" r="3685" t="7799"/>
          <a:stretch/>
        </p:blipFill>
        <p:spPr>
          <a:xfrm>
            <a:off x="-360825" y="0"/>
            <a:ext cx="95048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>
            <a:off x="4475875" y="2140975"/>
            <a:ext cx="396300" cy="210600"/>
          </a:xfrm>
          <a:prstGeom prst="rect">
            <a:avLst/>
          </a:prstGeom>
          <a:solidFill>
            <a:srgbClr val="6D45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-286512" y="9450"/>
            <a:ext cx="9430500" cy="5696100"/>
          </a:xfrm>
          <a:prstGeom prst="rect">
            <a:avLst/>
          </a:prstGeom>
          <a:solidFill>
            <a:srgbClr val="000000">
              <a:alpha val="293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6213375" y="1507500"/>
            <a:ext cx="2430000" cy="27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6487975" y="1760625"/>
            <a:ext cx="1003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Part 1</a:t>
            </a:r>
            <a:endParaRPr sz="2200">
              <a:solidFill>
                <a:srgbClr val="DDBC9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6608849" y="2204975"/>
            <a:ext cx="20346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1. 프로젝트 개요</a:t>
            </a:r>
            <a:endParaRPr sz="1800">
              <a:solidFill>
                <a:srgbClr val="EEE9E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2. 프로젝트 설계</a:t>
            </a:r>
            <a:endParaRPr sz="1800">
              <a:solidFill>
                <a:srgbClr val="EEE9E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3. 문서작업</a:t>
            </a:r>
            <a:endParaRPr sz="1800">
              <a:solidFill>
                <a:srgbClr val="EEE9E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EE9E2"/>
                </a:solidFill>
                <a:latin typeface="Roboto Black"/>
                <a:ea typeface="Roboto Black"/>
                <a:cs typeface="Roboto Black"/>
                <a:sym typeface="Roboto Black"/>
              </a:rPr>
              <a:t>4. 개발환경</a:t>
            </a:r>
            <a:endParaRPr sz="1800">
              <a:solidFill>
                <a:srgbClr val="EEE9E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345600" y="129751"/>
            <a:ext cx="308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프로젝트명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1861650" y="1866675"/>
            <a:ext cx="54207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5800">
                <a:solidFill>
                  <a:srgbClr val="DDBC9A"/>
                </a:solidFill>
                <a:latin typeface="Jua"/>
                <a:ea typeface="Jua"/>
                <a:cs typeface="Jua"/>
                <a:sym typeface="Jua"/>
              </a:rPr>
              <a:t>VARCADEMY</a:t>
            </a:r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1955125" y="3105199"/>
            <a:ext cx="55203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Variable + Academy</a:t>
            </a:r>
            <a:endParaRPr b="1"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6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어디에든 어울리는 시스템</a:t>
            </a:r>
            <a:endParaRPr sz="2400">
              <a:solidFill>
                <a:srgbClr val="DDBC9A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7844063" y="5364900"/>
            <a:ext cx="1318800" cy="38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4572000" y="842179"/>
            <a:ext cx="4572000" cy="4917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4797300" y="2551697"/>
            <a:ext cx="4101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●  </a:t>
            </a:r>
            <a:r>
              <a:rPr lang="ko" sz="1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돈관리 위주의 시스템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●  </a:t>
            </a:r>
            <a:r>
              <a:rPr lang="ko" sz="1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학생이나 강사관리같은 사람관리 기능이 부실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●  한눈에 보기 불편한 딱딱한 UI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4878200" y="1592425"/>
            <a:ext cx="29511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3A3838"/>
                </a:solidFill>
                <a:latin typeface="Jua"/>
                <a:ea typeface="Jua"/>
                <a:cs typeface="Jua"/>
                <a:sym typeface="Jua"/>
              </a:rPr>
              <a:t>기존 학원관리 시스템</a:t>
            </a:r>
            <a:endParaRPr sz="26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26" name="Google Shape;226;p32"/>
          <p:cNvCxnSpPr/>
          <p:nvPr/>
        </p:nvCxnSpPr>
        <p:spPr>
          <a:xfrm>
            <a:off x="4878197" y="2363993"/>
            <a:ext cx="4265700" cy="0"/>
          </a:xfrm>
          <a:prstGeom prst="straightConnector1">
            <a:avLst/>
          </a:prstGeom>
          <a:noFill/>
          <a:ln cap="flat" cmpd="sng" w="9525">
            <a:solidFill>
              <a:srgbClr val="DDBC9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25" y="905413"/>
            <a:ext cx="3473226" cy="224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34" y="3246775"/>
            <a:ext cx="3473215" cy="237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345600" y="129750"/>
            <a:ext cx="382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프로젝트 선정 이유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28398" l="0" r="0" t="24333"/>
          <a:stretch/>
        </p:blipFill>
        <p:spPr>
          <a:xfrm>
            <a:off x="3072950" y="1128028"/>
            <a:ext cx="2573025" cy="75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725" y="3361839"/>
            <a:ext cx="2719775" cy="1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4750" y="759681"/>
            <a:ext cx="1134225" cy="11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6">
            <a:alphaModFix/>
          </a:blip>
          <a:srcRect b="31097" l="14983" r="14475" t="29795"/>
          <a:stretch/>
        </p:blipFill>
        <p:spPr>
          <a:xfrm>
            <a:off x="2073625" y="2604361"/>
            <a:ext cx="1736834" cy="106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5825" y="2177194"/>
            <a:ext cx="2328908" cy="12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5762" y="3172119"/>
            <a:ext cx="1515750" cy="15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187" y="4078653"/>
            <a:ext cx="1846125" cy="7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 rotWithShape="1">
          <a:blip r:embed="rId10">
            <a:alphaModFix/>
          </a:blip>
          <a:srcRect b="8800" l="8485" r="10621" t="0"/>
          <a:stretch/>
        </p:blipFill>
        <p:spPr>
          <a:xfrm>
            <a:off x="536175" y="2531403"/>
            <a:ext cx="1344050" cy="126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56150" y="4078667"/>
            <a:ext cx="1515751" cy="63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 rotWithShape="1">
          <a:blip r:embed="rId12">
            <a:alphaModFix/>
          </a:blip>
          <a:srcRect b="0" l="20745" r="20351" t="0"/>
          <a:stretch/>
        </p:blipFill>
        <p:spPr>
          <a:xfrm>
            <a:off x="5753900" y="893542"/>
            <a:ext cx="1134225" cy="106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 rotWithShape="1">
          <a:blip r:embed="rId13">
            <a:alphaModFix/>
          </a:blip>
          <a:srcRect b="18990" l="0" r="0" t="22682"/>
          <a:stretch/>
        </p:blipFill>
        <p:spPr>
          <a:xfrm>
            <a:off x="4003850" y="2059250"/>
            <a:ext cx="2223875" cy="7578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33"/>
          <p:cNvGrpSpPr/>
          <p:nvPr/>
        </p:nvGrpSpPr>
        <p:grpSpPr>
          <a:xfrm>
            <a:off x="440098" y="925960"/>
            <a:ext cx="2524919" cy="1045753"/>
            <a:chOff x="3138948" y="3383050"/>
            <a:chExt cx="3222204" cy="1334550"/>
          </a:xfrm>
        </p:grpSpPr>
        <p:pic>
          <p:nvPicPr>
            <p:cNvPr id="246" name="Google Shape;246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138948" y="3411775"/>
              <a:ext cx="1277100" cy="127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319275" y="3383050"/>
              <a:ext cx="1030080" cy="1334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13649" y="3383050"/>
              <a:ext cx="947502" cy="133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33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rgbClr val="4250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13552" y="4648439"/>
            <a:ext cx="2277092" cy="91416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345600" y="129751"/>
            <a:ext cx="308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개발환경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409729" y="2700822"/>
            <a:ext cx="1664278" cy="706972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2074075" y="2700822"/>
            <a:ext cx="1664278" cy="7069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3738421" y="2700822"/>
            <a:ext cx="1664278" cy="706972"/>
          </a:xfrm>
          <a:prstGeom prst="rect">
            <a:avLst/>
          </a:prstGeom>
          <a:solidFill>
            <a:srgbClr val="ECCE9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5402767" y="2700822"/>
            <a:ext cx="1670898" cy="7069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7067112" y="2700822"/>
            <a:ext cx="1664278" cy="70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4"/>
          <p:cNvCxnSpPr/>
          <p:nvPr/>
        </p:nvCxnSpPr>
        <p:spPr>
          <a:xfrm>
            <a:off x="409755" y="2700822"/>
            <a:ext cx="0" cy="254189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3" name="Google Shape;263;p34"/>
          <p:cNvCxnSpPr/>
          <p:nvPr/>
        </p:nvCxnSpPr>
        <p:spPr>
          <a:xfrm>
            <a:off x="2073129" y="2700822"/>
            <a:ext cx="0" cy="254189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" name="Google Shape;264;p34"/>
          <p:cNvCxnSpPr/>
          <p:nvPr/>
        </p:nvCxnSpPr>
        <p:spPr>
          <a:xfrm>
            <a:off x="3744123" y="2700822"/>
            <a:ext cx="0" cy="254189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" name="Google Shape;265;p34"/>
          <p:cNvCxnSpPr/>
          <p:nvPr/>
        </p:nvCxnSpPr>
        <p:spPr>
          <a:xfrm>
            <a:off x="5399877" y="2700822"/>
            <a:ext cx="0" cy="254189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6" name="Google Shape;266;p34"/>
          <p:cNvCxnSpPr/>
          <p:nvPr/>
        </p:nvCxnSpPr>
        <p:spPr>
          <a:xfrm>
            <a:off x="7070871" y="2700822"/>
            <a:ext cx="0" cy="254189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7" name="Google Shape;267;p34"/>
          <p:cNvCxnSpPr/>
          <p:nvPr/>
        </p:nvCxnSpPr>
        <p:spPr>
          <a:xfrm>
            <a:off x="8734245" y="2700822"/>
            <a:ext cx="0" cy="254189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" name="Google Shape;268;p34"/>
          <p:cNvCxnSpPr/>
          <p:nvPr/>
        </p:nvCxnSpPr>
        <p:spPr>
          <a:xfrm>
            <a:off x="440230" y="4724486"/>
            <a:ext cx="4974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69" name="Google Shape;269;p34"/>
          <p:cNvSpPr txBox="1"/>
          <p:nvPr/>
        </p:nvSpPr>
        <p:spPr>
          <a:xfrm>
            <a:off x="911539" y="2789862"/>
            <a:ext cx="584550" cy="5382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54F4D"/>
                </a:solidFill>
                <a:latin typeface="Jua"/>
                <a:ea typeface="Jua"/>
                <a:cs typeface="Jua"/>
                <a:sym typeface="Jua"/>
              </a:rPr>
              <a:t>요구분석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2277439" y="2892245"/>
            <a:ext cx="1257525" cy="3334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54F4D"/>
                </a:solidFill>
                <a:latin typeface="Jua"/>
                <a:ea typeface="Jua"/>
                <a:cs typeface="Jua"/>
                <a:sym typeface="Jua"/>
              </a:rPr>
              <a:t>시스템명세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4275499" y="2887583"/>
            <a:ext cx="584550" cy="3334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54F4D"/>
                </a:solidFill>
                <a:latin typeface="Jua"/>
                <a:ea typeface="Jua"/>
                <a:cs typeface="Jua"/>
                <a:sym typeface="Jua"/>
              </a:rPr>
              <a:t>설계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5940567" y="2887583"/>
            <a:ext cx="584550" cy="3334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554F4D"/>
                </a:solidFill>
                <a:latin typeface="Jua"/>
                <a:ea typeface="Jua"/>
                <a:cs typeface="Jua"/>
                <a:sym typeface="Jua"/>
              </a:rPr>
              <a:t>구현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7610288" y="2764011"/>
            <a:ext cx="584550" cy="5899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발표준비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409755" y="1139584"/>
            <a:ext cx="8314500" cy="121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1771597" y="1466122"/>
            <a:ext cx="5297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554F4D"/>
                </a:solidFill>
                <a:latin typeface="Jua"/>
                <a:ea typeface="Jua"/>
                <a:cs typeface="Jua"/>
                <a:sym typeface="Jua"/>
              </a:rPr>
              <a:t>VARCADEMY</a:t>
            </a:r>
            <a:endParaRPr sz="3300">
              <a:solidFill>
                <a:srgbClr val="554F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415300" y="3871450"/>
            <a:ext cx="4984500" cy="333600"/>
          </a:xfrm>
          <a:prstGeom prst="rect">
            <a:avLst/>
          </a:prstGeom>
          <a:solidFill>
            <a:srgbClr val="E6E4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54F4D"/>
                </a:solidFill>
                <a:latin typeface="Jua"/>
                <a:ea typeface="Jua"/>
                <a:cs typeface="Jua"/>
                <a:sym typeface="Jua"/>
              </a:rPr>
              <a:t>4/30 ~ 6/5</a:t>
            </a:r>
            <a:endParaRPr sz="1400">
              <a:solidFill>
                <a:srgbClr val="554F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7844063" y="5364900"/>
            <a:ext cx="1318800" cy="38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5403700" y="4116900"/>
            <a:ext cx="1671000" cy="3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54F4D"/>
                </a:solidFill>
                <a:latin typeface="Jua"/>
                <a:ea typeface="Jua"/>
                <a:cs typeface="Jua"/>
                <a:sym typeface="Jua"/>
              </a:rPr>
              <a:t>6/8 ~ 7/3</a:t>
            </a:r>
            <a:endParaRPr sz="1400">
              <a:solidFill>
                <a:srgbClr val="554F4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7078525" y="4315598"/>
            <a:ext cx="1664400" cy="3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7/4 ~ 7/6</a:t>
            </a:r>
            <a:endParaRPr sz="1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80" name="Google Shape;280;p34"/>
          <p:cNvCxnSpPr/>
          <p:nvPr/>
        </p:nvCxnSpPr>
        <p:spPr>
          <a:xfrm>
            <a:off x="5415125" y="4852525"/>
            <a:ext cx="16620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81" name="Google Shape;281;p34"/>
          <p:cNvCxnSpPr/>
          <p:nvPr/>
        </p:nvCxnSpPr>
        <p:spPr>
          <a:xfrm>
            <a:off x="7078500" y="5003600"/>
            <a:ext cx="16620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82" name="Google Shape;282;p34"/>
          <p:cNvSpPr txBox="1"/>
          <p:nvPr/>
        </p:nvSpPr>
        <p:spPr>
          <a:xfrm>
            <a:off x="345600" y="129750"/>
            <a:ext cx="4041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프로젝트 개발일정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5"/>
          <p:cNvSpPr/>
          <p:nvPr/>
        </p:nvSpPr>
        <p:spPr>
          <a:xfrm>
            <a:off x="7844063" y="5364900"/>
            <a:ext cx="1318800" cy="38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78" y="847633"/>
            <a:ext cx="1532908" cy="112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000" y="846975"/>
            <a:ext cx="1532796" cy="1126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9446" y="847633"/>
            <a:ext cx="1532908" cy="112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3956" y="847633"/>
            <a:ext cx="1532103" cy="112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8282" y="847633"/>
            <a:ext cx="1532796" cy="112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733" y="2108573"/>
            <a:ext cx="1532797" cy="112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7001" y="2108573"/>
            <a:ext cx="1532797" cy="112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9501" y="2108573"/>
            <a:ext cx="1532794" cy="112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43610" y="2108573"/>
            <a:ext cx="1532797" cy="112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08281" y="2108573"/>
            <a:ext cx="1532796" cy="112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8733" y="3354266"/>
            <a:ext cx="1532797" cy="112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77353" y="3354265"/>
            <a:ext cx="1532093" cy="112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49447" y="3354265"/>
            <a:ext cx="1532903" cy="112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43609" y="3354265"/>
            <a:ext cx="1532796" cy="112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08282" y="3354265"/>
            <a:ext cx="1532797" cy="112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58733" y="4524333"/>
            <a:ext cx="1532796" cy="112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077000" y="4524333"/>
            <a:ext cx="1532796" cy="112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849854" y="4524333"/>
            <a:ext cx="1532090" cy="112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28712" y="4524333"/>
            <a:ext cx="1532797" cy="112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208282" y="4524333"/>
            <a:ext cx="1532796" cy="112489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345600" y="129751"/>
            <a:ext cx="308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회의록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/>
          <p:nvPr/>
        </p:nvSpPr>
        <p:spPr>
          <a:xfrm>
            <a:off x="0" y="1"/>
            <a:ext cx="9144000" cy="7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7844063" y="5364900"/>
            <a:ext cx="1318800" cy="38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75" y="3407574"/>
            <a:ext cx="2729951" cy="185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800" y="891775"/>
            <a:ext cx="2221975" cy="43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125" y="879063"/>
            <a:ext cx="3384727" cy="20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7475" y="3333575"/>
            <a:ext cx="3502025" cy="18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532850" y="5227000"/>
            <a:ext cx="2222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Jua"/>
                <a:ea typeface="Jua"/>
                <a:cs typeface="Jua"/>
                <a:sym typeface="Jua"/>
              </a:rPr>
              <a:t>UI 스토리보드</a:t>
            </a:r>
            <a:endParaRPr sz="1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21" name="Google Shape;321;p36"/>
          <p:cNvSpPr txBox="1"/>
          <p:nvPr/>
        </p:nvSpPr>
        <p:spPr>
          <a:xfrm>
            <a:off x="924225" y="2964244"/>
            <a:ext cx="1390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Jua"/>
                <a:ea typeface="Jua"/>
                <a:cs typeface="Jua"/>
                <a:sym typeface="Jua"/>
              </a:rPr>
              <a:t>간트차트</a:t>
            </a:r>
            <a:endParaRPr sz="1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3571238" y="5227000"/>
            <a:ext cx="1390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Jua"/>
                <a:ea typeface="Jua"/>
                <a:cs typeface="Jua"/>
                <a:sym typeface="Jua"/>
              </a:rPr>
              <a:t>WBS</a:t>
            </a:r>
            <a:endParaRPr sz="1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6684600" y="5227000"/>
            <a:ext cx="1390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Jua"/>
                <a:ea typeface="Jua"/>
                <a:cs typeface="Jua"/>
                <a:sym typeface="Jua"/>
              </a:rPr>
              <a:t>샘플데이터</a:t>
            </a:r>
            <a:endParaRPr sz="1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6535475" y="2959350"/>
            <a:ext cx="13905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Jua"/>
                <a:ea typeface="Jua"/>
                <a:cs typeface="Jua"/>
                <a:sym typeface="Jua"/>
              </a:rPr>
              <a:t>기능명세서</a:t>
            </a:r>
            <a:endParaRPr sz="19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250" y="891775"/>
            <a:ext cx="2780199" cy="21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6"/>
          <p:cNvSpPr txBox="1"/>
          <p:nvPr/>
        </p:nvSpPr>
        <p:spPr>
          <a:xfrm>
            <a:off x="345600" y="129751"/>
            <a:ext cx="308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DDBC9A"/>
                </a:solidFill>
                <a:latin typeface="Roboto Black"/>
                <a:ea typeface="Roboto Black"/>
                <a:cs typeface="Roboto Black"/>
                <a:sym typeface="Roboto Black"/>
              </a:rPr>
              <a:t>문서작업</a:t>
            </a:r>
            <a:endParaRPr sz="17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bbb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